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0274895" cy="4280344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p:scale>
          <a:sx n="33" d="100"/>
          <a:sy n="33" d="100"/>
        </p:scale>
        <p:origin x="758" y="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70641" y="7005156"/>
            <a:ext cx="25733931" cy="14902051"/>
          </a:xfrm>
        </p:spPr>
        <p:txBody>
          <a:bodyPr anchor="b"/>
          <a:lstStyle>
            <a:lvl1pPr algn="ctr">
              <a:defRPr sz="19865"/>
            </a:lvl1pPr>
          </a:lstStyle>
          <a:p>
            <a:r>
              <a:rPr lang="it-IT" smtClean="0"/>
              <a:t>Fare clic per modificare lo stile del titolo</a:t>
            </a:r>
            <a:endParaRPr lang="en-US" dirty="0"/>
          </a:p>
        </p:txBody>
      </p:sp>
      <p:sp>
        <p:nvSpPr>
          <p:cNvPr id="3" name="Subtitle 2"/>
          <p:cNvSpPr>
            <a:spLocks noGrp="1"/>
          </p:cNvSpPr>
          <p:nvPr>
            <p:ph type="subTitle" idx="1" hasCustomPrompt="1"/>
          </p:nvPr>
        </p:nvSpPr>
        <p:spPr>
          <a:xfrm>
            <a:off x="3784402" y="22481887"/>
            <a:ext cx="22706410" cy="10334331"/>
          </a:xfrm>
        </p:spPr>
        <p:txBody>
          <a:bodyPr/>
          <a:lstStyle>
            <a:lvl1pPr marL="0" indent="0" algn="ctr">
              <a:buNone/>
              <a:defRPr sz="7945"/>
            </a:lvl1pPr>
            <a:lvl2pPr marL="1513840" indent="0" algn="ctr">
              <a:buNone/>
              <a:defRPr sz="6620"/>
            </a:lvl2pPr>
            <a:lvl3pPr marL="3027680" indent="0" algn="ctr">
              <a:buNone/>
              <a:defRPr sz="5960"/>
            </a:lvl3pPr>
            <a:lvl4pPr marL="4541520" indent="0" algn="ctr">
              <a:buNone/>
              <a:defRPr sz="5295"/>
            </a:lvl4pPr>
            <a:lvl5pPr marL="6054725" indent="0" algn="ctr">
              <a:buNone/>
              <a:defRPr sz="5295"/>
            </a:lvl5pPr>
            <a:lvl6pPr marL="7568565" indent="0" algn="ctr">
              <a:buNone/>
              <a:defRPr sz="5295"/>
            </a:lvl6pPr>
            <a:lvl7pPr marL="9082405" indent="0" algn="ctr">
              <a:buNone/>
              <a:defRPr sz="5295"/>
            </a:lvl7pPr>
            <a:lvl8pPr marL="10596245" indent="0" algn="ctr">
              <a:buNone/>
              <a:defRPr sz="5295"/>
            </a:lvl8pPr>
            <a:lvl9pPr marL="12110085" indent="0" algn="ctr">
              <a:buNone/>
              <a:defRPr sz="5295"/>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D356EEA-516A-4BAA-B6A6-A3A12BD42BA7}" type="datetimeFigureOut">
              <a:rPr lang="it-IT" smtClean="0"/>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t-IT" smtClean="0"/>
              <a:t>Fare clic per modificare lo stile del titolo</a:t>
            </a:r>
            <a:endParaRPr lang="en-US" dirty="0"/>
          </a:p>
        </p:txBody>
      </p:sp>
      <p:sp>
        <p:nvSpPr>
          <p:cNvPr id="3" name="Content Placeholder 2"/>
          <p:cNvSpPr>
            <a:spLocks noGrp="1"/>
          </p:cNvSpPr>
          <p:nvPr>
            <p:ph idx="1" hasCustomPrompt="1"/>
          </p:nvPr>
        </p:nvSpPr>
        <p:spPr/>
        <p:txBody>
          <a:bodyPr/>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4" name="Date Placeholder 3"/>
          <p:cNvSpPr>
            <a:spLocks noGrp="1"/>
          </p:cNvSpPr>
          <p:nvPr>
            <p:ph type="dt" sz="half" idx="10"/>
          </p:nvPr>
        </p:nvSpPr>
        <p:spPr/>
        <p:txBody>
          <a:bodyPr/>
          <a:lstStyle/>
          <a:p>
            <a:fld id="{7D356EEA-516A-4BAA-B6A6-A3A12BD42BA7}" type="datetimeFigureOut">
              <a:rPr lang="it-IT" smtClean="0"/>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65654" y="10671229"/>
            <a:ext cx="26112371" cy="17805173"/>
          </a:xfrm>
        </p:spPr>
        <p:txBody>
          <a:bodyPr anchor="b"/>
          <a:lstStyle>
            <a:lvl1pPr>
              <a:defRPr sz="19865"/>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2065654" y="28644846"/>
            <a:ext cx="26112371" cy="9363320"/>
          </a:xfrm>
        </p:spPr>
        <p:txBody>
          <a:bodyPr/>
          <a:lstStyle>
            <a:lvl1pPr marL="0" indent="0">
              <a:buNone/>
              <a:defRPr sz="7945">
                <a:solidFill>
                  <a:schemeClr val="tx1"/>
                </a:solidFill>
              </a:defRPr>
            </a:lvl1pPr>
            <a:lvl2pPr marL="1513840" indent="0">
              <a:buNone/>
              <a:defRPr sz="6620">
                <a:solidFill>
                  <a:schemeClr val="tx1">
                    <a:tint val="75000"/>
                  </a:schemeClr>
                </a:solidFill>
              </a:defRPr>
            </a:lvl2pPr>
            <a:lvl3pPr marL="3027680" indent="0">
              <a:buNone/>
              <a:defRPr sz="5960">
                <a:solidFill>
                  <a:schemeClr val="tx1">
                    <a:tint val="75000"/>
                  </a:schemeClr>
                </a:solidFill>
              </a:defRPr>
            </a:lvl3pPr>
            <a:lvl4pPr marL="4541520" indent="0">
              <a:buNone/>
              <a:defRPr sz="5295">
                <a:solidFill>
                  <a:schemeClr val="tx1">
                    <a:tint val="75000"/>
                  </a:schemeClr>
                </a:solidFill>
              </a:defRPr>
            </a:lvl4pPr>
            <a:lvl5pPr marL="6054725" indent="0">
              <a:buNone/>
              <a:defRPr sz="5295">
                <a:solidFill>
                  <a:schemeClr val="tx1">
                    <a:tint val="75000"/>
                  </a:schemeClr>
                </a:solidFill>
              </a:defRPr>
            </a:lvl5pPr>
            <a:lvl6pPr marL="7568565" indent="0">
              <a:buNone/>
              <a:defRPr sz="5295">
                <a:solidFill>
                  <a:schemeClr val="tx1">
                    <a:tint val="75000"/>
                  </a:schemeClr>
                </a:solidFill>
              </a:defRPr>
            </a:lvl6pPr>
            <a:lvl7pPr marL="9082405" indent="0">
              <a:buNone/>
              <a:defRPr sz="5295">
                <a:solidFill>
                  <a:schemeClr val="tx1">
                    <a:tint val="75000"/>
                  </a:schemeClr>
                </a:solidFill>
              </a:defRPr>
            </a:lvl7pPr>
            <a:lvl8pPr marL="10596245" indent="0">
              <a:buNone/>
              <a:defRPr sz="5295">
                <a:solidFill>
                  <a:schemeClr val="tx1">
                    <a:tint val="75000"/>
                  </a:schemeClr>
                </a:solidFill>
              </a:defRPr>
            </a:lvl8pPr>
            <a:lvl9pPr marL="12110085" indent="0">
              <a:buNone/>
              <a:defRPr sz="5295">
                <a:solidFill>
                  <a:schemeClr val="tx1">
                    <a:tint val="75000"/>
                  </a:schemeClr>
                </a:solidFill>
              </a:defRPr>
            </a:lvl9pPr>
          </a:lstStyle>
          <a:p>
            <a:pPr lvl="0"/>
            <a:r>
              <a:rPr lang="it-IT" smtClean="0"/>
              <a:t>Modifica gli stili del testo dello schema</a:t>
            </a:r>
            <a:endParaRPr lang="it-IT" smtClean="0"/>
          </a:p>
        </p:txBody>
      </p:sp>
      <p:sp>
        <p:nvSpPr>
          <p:cNvPr id="4" name="Date Placeholder 3"/>
          <p:cNvSpPr>
            <a:spLocks noGrp="1"/>
          </p:cNvSpPr>
          <p:nvPr>
            <p:ph type="dt" sz="half" idx="10"/>
          </p:nvPr>
        </p:nvSpPr>
        <p:spPr/>
        <p:txBody>
          <a:bodyPr/>
          <a:lstStyle/>
          <a:p>
            <a:fld id="{7D356EEA-516A-4BAA-B6A6-A3A12BD42BA7}" type="datetimeFigureOut">
              <a:rPr lang="it-IT" smtClean="0"/>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t-IT" smtClean="0"/>
              <a:t>Fare clic per modificare lo stile del titolo</a:t>
            </a:r>
            <a:endParaRPr lang="en-US" dirty="0"/>
          </a:p>
        </p:txBody>
      </p:sp>
      <p:sp>
        <p:nvSpPr>
          <p:cNvPr id="3" name="Content Placeholder 2"/>
          <p:cNvSpPr>
            <a:spLocks noGrp="1"/>
          </p:cNvSpPr>
          <p:nvPr>
            <p:ph sz="half" idx="1" hasCustomPrompt="1"/>
          </p:nvPr>
        </p:nvSpPr>
        <p:spPr>
          <a:xfrm>
            <a:off x="2081421" y="11394520"/>
            <a:ext cx="12866966" cy="27158594"/>
          </a:xfrm>
        </p:spPr>
        <p:txBody>
          <a:bodyPr/>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4" name="Content Placeholder 3"/>
          <p:cNvSpPr>
            <a:spLocks noGrp="1"/>
          </p:cNvSpPr>
          <p:nvPr>
            <p:ph sz="half" idx="2" hasCustomPrompt="1"/>
          </p:nvPr>
        </p:nvSpPr>
        <p:spPr>
          <a:xfrm>
            <a:off x="15326826" y="11394520"/>
            <a:ext cx="12866966" cy="27158594"/>
          </a:xfrm>
        </p:spPr>
        <p:txBody>
          <a:bodyPr/>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5" name="Date Placeholder 4"/>
          <p:cNvSpPr>
            <a:spLocks noGrp="1"/>
          </p:cNvSpPr>
          <p:nvPr>
            <p:ph type="dt" sz="half" idx="10"/>
          </p:nvPr>
        </p:nvSpPr>
        <p:spPr/>
        <p:txBody>
          <a:bodyPr/>
          <a:lstStyle/>
          <a:p>
            <a:fld id="{7D356EEA-516A-4BAA-B6A6-A3A12BD42BA7}" type="datetimeFigureOut">
              <a:rPr lang="it-IT" smtClean="0"/>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85364" y="2278913"/>
            <a:ext cx="26112371" cy="8273416"/>
          </a:xfrm>
        </p:spPr>
        <p:txBody>
          <a:body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2085368" y="10492870"/>
            <a:ext cx="12807832"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it-IT" smtClean="0"/>
              <a:t>Modifica gli stili del testo dello schema</a:t>
            </a:r>
            <a:endParaRPr lang="it-IT" smtClean="0"/>
          </a:p>
        </p:txBody>
      </p:sp>
      <p:sp>
        <p:nvSpPr>
          <p:cNvPr id="4" name="Content Placeholder 3"/>
          <p:cNvSpPr>
            <a:spLocks noGrp="1"/>
          </p:cNvSpPr>
          <p:nvPr>
            <p:ph sz="half" idx="2" hasCustomPrompt="1"/>
          </p:nvPr>
        </p:nvSpPr>
        <p:spPr>
          <a:xfrm>
            <a:off x="2085368" y="15635264"/>
            <a:ext cx="12807832" cy="22997117"/>
          </a:xfrm>
        </p:spPr>
        <p:txBody>
          <a:bodyPr/>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5" name="Text Placeholder 4"/>
          <p:cNvSpPr>
            <a:spLocks noGrp="1"/>
          </p:cNvSpPr>
          <p:nvPr>
            <p:ph type="body" sz="quarter" idx="3" hasCustomPrompt="1"/>
          </p:nvPr>
        </p:nvSpPr>
        <p:spPr>
          <a:xfrm>
            <a:off x="15326828" y="10492870"/>
            <a:ext cx="12870909"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it-IT" smtClean="0"/>
              <a:t>Modifica gli stili del testo dello schema</a:t>
            </a:r>
            <a:endParaRPr lang="it-IT" smtClean="0"/>
          </a:p>
        </p:txBody>
      </p:sp>
      <p:sp>
        <p:nvSpPr>
          <p:cNvPr id="6" name="Content Placeholder 5"/>
          <p:cNvSpPr>
            <a:spLocks noGrp="1"/>
          </p:cNvSpPr>
          <p:nvPr>
            <p:ph sz="quarter" idx="4" hasCustomPrompt="1"/>
          </p:nvPr>
        </p:nvSpPr>
        <p:spPr>
          <a:xfrm>
            <a:off x="15326828" y="15635264"/>
            <a:ext cx="12870909" cy="22997117"/>
          </a:xfrm>
        </p:spPr>
        <p:txBody>
          <a:bodyPr/>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7" name="Date Placeholder 6"/>
          <p:cNvSpPr>
            <a:spLocks noGrp="1"/>
          </p:cNvSpPr>
          <p:nvPr>
            <p:ph type="dt" sz="half" idx="10"/>
          </p:nvPr>
        </p:nvSpPr>
        <p:spPr/>
        <p:txBody>
          <a:bodyPr/>
          <a:lstStyle/>
          <a:p>
            <a:fld id="{7D356EEA-516A-4BAA-B6A6-A3A12BD42BA7}" type="datetimeFigureOut">
              <a:rPr lang="it-IT" smtClean="0"/>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7D356EEA-516A-4BAA-B6A6-A3A12BD42BA7}" type="datetimeFigureOut">
              <a:rPr lang="it-IT" smtClean="0"/>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56EEA-516A-4BAA-B6A6-A3A12BD42BA7}" type="datetimeFigureOut">
              <a:rPr lang="it-IT" smtClean="0"/>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85364" y="2853584"/>
            <a:ext cx="9764544" cy="9987545"/>
          </a:xfrm>
        </p:spPr>
        <p:txBody>
          <a:bodyPr anchor="b"/>
          <a:lstStyle>
            <a:lvl1pPr>
              <a:defRPr sz="10595"/>
            </a:lvl1pPr>
          </a:lstStyle>
          <a:p>
            <a:r>
              <a:rPr lang="it-IT" smtClean="0"/>
              <a:t>Fare clic per modificare lo stile del titolo</a:t>
            </a:r>
            <a:endParaRPr lang="en-US" dirty="0"/>
          </a:p>
        </p:txBody>
      </p:sp>
      <p:sp>
        <p:nvSpPr>
          <p:cNvPr id="3" name="Content Placeholder 2"/>
          <p:cNvSpPr>
            <a:spLocks noGrp="1"/>
          </p:cNvSpPr>
          <p:nvPr>
            <p:ph idx="1" hasCustomPrompt="1"/>
          </p:nvPr>
        </p:nvSpPr>
        <p:spPr>
          <a:xfrm>
            <a:off x="12870909" y="6162959"/>
            <a:ext cx="15326827" cy="30418415"/>
          </a:xfrm>
        </p:spPr>
        <p:txBody>
          <a:bodyPr/>
          <a:lstStyle>
            <a:lvl1pPr>
              <a:defRPr sz="10595"/>
            </a:lvl1pPr>
            <a:lvl2pPr>
              <a:defRPr sz="9270"/>
            </a:lvl2pPr>
            <a:lvl3pPr>
              <a:defRPr sz="7945"/>
            </a:lvl3pPr>
            <a:lvl4pPr>
              <a:defRPr sz="6620"/>
            </a:lvl4pPr>
            <a:lvl5pPr>
              <a:defRPr sz="6620"/>
            </a:lvl5pPr>
            <a:lvl6pPr>
              <a:defRPr sz="6620"/>
            </a:lvl6pPr>
            <a:lvl7pPr>
              <a:defRPr sz="6620"/>
            </a:lvl7pPr>
            <a:lvl8pPr>
              <a:defRPr sz="6620"/>
            </a:lvl8pPr>
            <a:lvl9pPr>
              <a:defRPr sz="6620"/>
            </a:lvl9pPr>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4" name="Text Placeholder 3"/>
          <p:cNvSpPr>
            <a:spLocks noGrp="1"/>
          </p:cNvSpPr>
          <p:nvPr>
            <p:ph type="body" sz="half" idx="2" hasCustomPrompt="1"/>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it-IT" smtClean="0"/>
              <a:t>Modifica gli stili del testo dello schema</a:t>
            </a:r>
            <a:endParaRPr lang="it-IT" smtClean="0"/>
          </a:p>
        </p:txBody>
      </p:sp>
      <p:sp>
        <p:nvSpPr>
          <p:cNvPr id="5" name="Date Placeholder 4"/>
          <p:cNvSpPr>
            <a:spLocks noGrp="1"/>
          </p:cNvSpPr>
          <p:nvPr>
            <p:ph type="dt" sz="half" idx="10"/>
          </p:nvPr>
        </p:nvSpPr>
        <p:spPr/>
        <p:txBody>
          <a:bodyPr/>
          <a:lstStyle/>
          <a:p>
            <a:fld id="{7D356EEA-516A-4BAA-B6A6-A3A12BD42BA7}" type="datetimeFigureOut">
              <a:rPr lang="it-IT" smtClean="0"/>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85364" y="2853584"/>
            <a:ext cx="9764544" cy="9987545"/>
          </a:xfrm>
        </p:spPr>
        <p:txBody>
          <a:bodyPr anchor="b"/>
          <a:lstStyle>
            <a:lvl1pPr>
              <a:defRPr sz="10595"/>
            </a:lvl1pPr>
          </a:lstStyle>
          <a:p>
            <a:r>
              <a:rPr lang="it-IT" smtClean="0"/>
              <a:t>Fare clic per modificare lo stile del titolo</a:t>
            </a:r>
            <a:endParaRPr lang="en-US" dirty="0"/>
          </a:p>
        </p:txBody>
      </p:sp>
      <p:sp>
        <p:nvSpPr>
          <p:cNvPr id="3" name="Picture Placeholder 2"/>
          <p:cNvSpPr>
            <a:spLocks noGrp="1" noChangeAspect="1"/>
          </p:cNvSpPr>
          <p:nvPr>
            <p:ph type="pic" idx="1" hasCustomPrompt="1"/>
          </p:nvPr>
        </p:nvSpPr>
        <p:spPr>
          <a:xfrm>
            <a:off x="12870909" y="6162959"/>
            <a:ext cx="15326827" cy="30418415"/>
          </a:xfrm>
        </p:spPr>
        <p:txBody>
          <a:bodyPr anchor="t"/>
          <a:lstStyle>
            <a:lvl1pPr marL="0" indent="0">
              <a:buNone/>
              <a:defRPr sz="10595"/>
            </a:lvl1pPr>
            <a:lvl2pPr marL="1513840" indent="0">
              <a:buNone/>
              <a:defRPr sz="9270"/>
            </a:lvl2pPr>
            <a:lvl3pPr marL="3027680" indent="0">
              <a:buNone/>
              <a:defRPr sz="7945"/>
            </a:lvl3pPr>
            <a:lvl4pPr marL="4541520" indent="0">
              <a:buNone/>
              <a:defRPr sz="6620"/>
            </a:lvl4pPr>
            <a:lvl5pPr marL="6054725" indent="0">
              <a:buNone/>
              <a:defRPr sz="6620"/>
            </a:lvl5pPr>
            <a:lvl6pPr marL="7568565" indent="0">
              <a:buNone/>
              <a:defRPr sz="6620"/>
            </a:lvl6pPr>
            <a:lvl7pPr marL="9082405" indent="0">
              <a:buNone/>
              <a:defRPr sz="6620"/>
            </a:lvl7pPr>
            <a:lvl8pPr marL="10596245" indent="0">
              <a:buNone/>
              <a:defRPr sz="6620"/>
            </a:lvl8pPr>
            <a:lvl9pPr marL="12110085" indent="0">
              <a:buNone/>
              <a:defRPr sz="6620"/>
            </a:lvl9pPr>
          </a:lstStyle>
          <a:p>
            <a:r>
              <a:rPr lang="it-IT" smtClean="0"/>
              <a:t>Fare clic sull'icona per inserire un'immagine</a:t>
            </a:r>
            <a:endParaRPr lang="en-US" dirty="0"/>
          </a:p>
        </p:txBody>
      </p:sp>
      <p:sp>
        <p:nvSpPr>
          <p:cNvPr id="4" name="Text Placeholder 3"/>
          <p:cNvSpPr>
            <a:spLocks noGrp="1"/>
          </p:cNvSpPr>
          <p:nvPr>
            <p:ph type="body" sz="half" idx="2" hasCustomPrompt="1"/>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it-IT" smtClean="0"/>
              <a:t>Modifica gli stili del testo dello schema</a:t>
            </a:r>
            <a:endParaRPr lang="it-IT" smtClean="0"/>
          </a:p>
        </p:txBody>
      </p:sp>
      <p:sp>
        <p:nvSpPr>
          <p:cNvPr id="5" name="Date Placeholder 4"/>
          <p:cNvSpPr>
            <a:spLocks noGrp="1"/>
          </p:cNvSpPr>
          <p:nvPr>
            <p:ph type="dt" sz="half" idx="10"/>
          </p:nvPr>
        </p:nvSpPr>
        <p:spPr/>
        <p:txBody>
          <a:bodyPr/>
          <a:lstStyle/>
          <a:p>
            <a:fld id="{7D356EEA-516A-4BAA-B6A6-A3A12BD42BA7}" type="datetimeFigureOut">
              <a:rPr lang="it-IT" smtClean="0"/>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hasCustomPrompt="1"/>
          </p:nvPr>
        </p:nvSpPr>
        <p:spPr/>
        <p:txBody>
          <a:bodyPr vert="eaVert"/>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4" name="Date Placeholder 3"/>
          <p:cNvSpPr>
            <a:spLocks noGrp="1"/>
          </p:cNvSpPr>
          <p:nvPr>
            <p:ph type="dt" sz="half" idx="10"/>
          </p:nvPr>
        </p:nvSpPr>
        <p:spPr/>
        <p:txBody>
          <a:bodyPr/>
          <a:lstStyle/>
          <a:p>
            <a:fld id="{7D356EEA-516A-4BAA-B6A6-A3A12BD42BA7}" type="datetimeFigureOut">
              <a:rPr lang="it-IT" smtClean="0"/>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21665701" y="2278904"/>
            <a:ext cx="6528093" cy="3627421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hasCustomPrompt="1"/>
          </p:nvPr>
        </p:nvSpPr>
        <p:spPr>
          <a:xfrm>
            <a:off x="2081423" y="2278904"/>
            <a:ext cx="19205838" cy="36274211"/>
          </a:xfrm>
        </p:spPr>
        <p:txBody>
          <a:bodyPr vert="eaVert"/>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4" name="Date Placeholder 3"/>
          <p:cNvSpPr>
            <a:spLocks noGrp="1"/>
          </p:cNvSpPr>
          <p:nvPr>
            <p:ph type="dt" sz="half" idx="10"/>
          </p:nvPr>
        </p:nvSpPr>
        <p:spPr/>
        <p:txBody>
          <a:bodyPr/>
          <a:lstStyle/>
          <a:p>
            <a:fld id="{7D356EEA-516A-4BAA-B6A6-A3A12BD42BA7}" type="datetimeFigureOut">
              <a:rPr lang="it-IT" smtClean="0"/>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2275B7C-ED7E-406C-863E-C7C6D950248B}" type="slidenum">
              <a:rPr lang="it-IT" smtClean="0"/>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it-IT" smtClean="0"/>
              <a:t>Modifica gli stili del testo dello schema</a:t>
            </a:r>
            <a:endParaRPr lang="it-IT" smtClean="0"/>
          </a:p>
          <a:p>
            <a:pPr lvl="1"/>
            <a:r>
              <a:rPr lang="it-IT" smtClean="0"/>
              <a:t>Secondo livello</a:t>
            </a:r>
            <a:endParaRPr lang="it-IT" smtClean="0"/>
          </a:p>
          <a:p>
            <a:pPr lvl="2"/>
            <a:r>
              <a:rPr lang="it-IT" smtClean="0"/>
              <a:t>Terzo livello</a:t>
            </a:r>
            <a:endParaRPr lang="it-IT" smtClean="0"/>
          </a:p>
          <a:p>
            <a:pPr lvl="3"/>
            <a:r>
              <a:rPr lang="it-IT" smtClean="0"/>
              <a:t>Quarto livello</a:t>
            </a:r>
            <a:endParaRPr lang="it-IT" smtClean="0"/>
          </a:p>
          <a:p>
            <a:pPr lvl="4"/>
            <a:r>
              <a:rPr lang="it-IT" smtClean="0"/>
              <a:t>Quinto livello</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5">
                <a:solidFill>
                  <a:schemeClr val="tx1">
                    <a:tint val="75000"/>
                  </a:schemeClr>
                </a:solidFill>
              </a:defRPr>
            </a:lvl1pPr>
          </a:lstStyle>
          <a:p>
            <a:fld id="{7D356EEA-516A-4BAA-B6A6-A3A12BD42BA7}" type="datetimeFigureOut">
              <a:rPr lang="it-IT" smtClean="0"/>
            </a:fld>
            <a:endParaRPr lang="it-IT"/>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5">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5">
                <a:solidFill>
                  <a:schemeClr val="tx1">
                    <a:tint val="75000"/>
                  </a:schemeClr>
                </a:solidFill>
              </a:defRPr>
            </a:lvl1pPr>
          </a:lstStyle>
          <a:p>
            <a:fld id="{12275B7C-ED7E-406C-863E-C7C6D950248B}" type="slidenum">
              <a:rPr lang="it-IT" smtClean="0"/>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027680" rtl="0" eaLnBrk="1" latinLnBrk="0" hangingPunct="1">
        <a:lnSpc>
          <a:spcPct val="90000"/>
        </a:lnSpc>
        <a:spcBef>
          <a:spcPct val="0"/>
        </a:spcBef>
        <a:buNone/>
        <a:defRPr sz="14570" kern="1200">
          <a:solidFill>
            <a:schemeClr val="tx1"/>
          </a:solidFill>
          <a:latin typeface="+mj-lt"/>
          <a:ea typeface="+mj-ea"/>
          <a:cs typeface="+mj-cs"/>
        </a:defRPr>
      </a:lvl1pPr>
    </p:titleStyle>
    <p:bodyStyle>
      <a:lvl1pPr marL="756920" indent="-756920" algn="l" defTabSz="3027680" rtl="0" eaLnBrk="1" latinLnBrk="0" hangingPunct="1">
        <a:lnSpc>
          <a:spcPct val="90000"/>
        </a:lnSpc>
        <a:spcBef>
          <a:spcPts val="3310"/>
        </a:spcBef>
        <a:buFont typeface="Arial" panose="020B0604020202020204" pitchFamily="34" charset="0"/>
        <a:buChar char="•"/>
        <a:defRPr sz="9270" kern="1200">
          <a:solidFill>
            <a:schemeClr val="tx1"/>
          </a:solidFill>
          <a:latin typeface="+mn-lt"/>
          <a:ea typeface="+mn-ea"/>
          <a:cs typeface="+mn-cs"/>
        </a:defRPr>
      </a:lvl1pPr>
      <a:lvl2pPr marL="2270760" indent="-756920" algn="l" defTabSz="3027680" rtl="0" eaLnBrk="1" latinLnBrk="0" hangingPunct="1">
        <a:lnSpc>
          <a:spcPct val="90000"/>
        </a:lnSpc>
        <a:spcBef>
          <a:spcPts val="1655"/>
        </a:spcBef>
        <a:buFont typeface="Arial" panose="020B0604020202020204" pitchFamily="34" charset="0"/>
        <a:buChar char="•"/>
        <a:defRPr sz="7945" kern="1200">
          <a:solidFill>
            <a:schemeClr val="tx1"/>
          </a:solidFill>
          <a:latin typeface="+mn-lt"/>
          <a:ea typeface="+mn-ea"/>
          <a:cs typeface="+mn-cs"/>
        </a:defRPr>
      </a:lvl2pPr>
      <a:lvl3pPr marL="3784600" indent="-756920" algn="l" defTabSz="3027680" rtl="0" eaLnBrk="1" latinLnBrk="0" hangingPunct="1">
        <a:lnSpc>
          <a:spcPct val="90000"/>
        </a:lnSpc>
        <a:spcBef>
          <a:spcPts val="1655"/>
        </a:spcBef>
        <a:buFont typeface="Arial" panose="020B0604020202020204" pitchFamily="34" charset="0"/>
        <a:buChar char="•"/>
        <a:defRPr sz="6620" kern="1200">
          <a:solidFill>
            <a:schemeClr val="tx1"/>
          </a:solidFill>
          <a:latin typeface="+mn-lt"/>
          <a:ea typeface="+mn-ea"/>
          <a:cs typeface="+mn-cs"/>
        </a:defRPr>
      </a:lvl3pPr>
      <a:lvl4pPr marL="529780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64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48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2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16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700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680" rtl="0" eaLnBrk="1" latinLnBrk="0" hangingPunct="1">
        <a:defRPr sz="5960" kern="1200">
          <a:solidFill>
            <a:schemeClr val="tx1"/>
          </a:solidFill>
          <a:latin typeface="+mn-lt"/>
          <a:ea typeface="+mn-ea"/>
          <a:cs typeface="+mn-cs"/>
        </a:defRPr>
      </a:lvl1pPr>
      <a:lvl2pPr marL="1513840" algn="l" defTabSz="3027680" rtl="0" eaLnBrk="1" latinLnBrk="0" hangingPunct="1">
        <a:defRPr sz="5960" kern="1200">
          <a:solidFill>
            <a:schemeClr val="tx1"/>
          </a:solidFill>
          <a:latin typeface="+mn-lt"/>
          <a:ea typeface="+mn-ea"/>
          <a:cs typeface="+mn-cs"/>
        </a:defRPr>
      </a:lvl2pPr>
      <a:lvl3pPr marL="3027680" algn="l" defTabSz="3027680" rtl="0" eaLnBrk="1" latinLnBrk="0" hangingPunct="1">
        <a:defRPr sz="5960" kern="1200">
          <a:solidFill>
            <a:schemeClr val="tx1"/>
          </a:solidFill>
          <a:latin typeface="+mn-lt"/>
          <a:ea typeface="+mn-ea"/>
          <a:cs typeface="+mn-cs"/>
        </a:defRPr>
      </a:lvl3pPr>
      <a:lvl4pPr marL="4541520" algn="l" defTabSz="3027680" rtl="0" eaLnBrk="1" latinLnBrk="0" hangingPunct="1">
        <a:defRPr sz="5960" kern="1200">
          <a:solidFill>
            <a:schemeClr val="tx1"/>
          </a:solidFill>
          <a:latin typeface="+mn-lt"/>
          <a:ea typeface="+mn-ea"/>
          <a:cs typeface="+mn-cs"/>
        </a:defRPr>
      </a:lvl4pPr>
      <a:lvl5pPr marL="6054725" algn="l" defTabSz="3027680" rtl="0" eaLnBrk="1" latinLnBrk="0" hangingPunct="1">
        <a:defRPr sz="5960" kern="1200">
          <a:solidFill>
            <a:schemeClr val="tx1"/>
          </a:solidFill>
          <a:latin typeface="+mn-lt"/>
          <a:ea typeface="+mn-ea"/>
          <a:cs typeface="+mn-cs"/>
        </a:defRPr>
      </a:lvl5pPr>
      <a:lvl6pPr marL="7568565" algn="l" defTabSz="3027680" rtl="0" eaLnBrk="1" latinLnBrk="0" hangingPunct="1">
        <a:defRPr sz="5960" kern="1200">
          <a:solidFill>
            <a:schemeClr val="tx1"/>
          </a:solidFill>
          <a:latin typeface="+mn-lt"/>
          <a:ea typeface="+mn-ea"/>
          <a:cs typeface="+mn-cs"/>
        </a:defRPr>
      </a:lvl6pPr>
      <a:lvl7pPr marL="9082405" algn="l" defTabSz="3027680" rtl="0" eaLnBrk="1" latinLnBrk="0" hangingPunct="1">
        <a:defRPr sz="5960" kern="1200">
          <a:solidFill>
            <a:schemeClr val="tx1"/>
          </a:solidFill>
          <a:latin typeface="+mn-lt"/>
          <a:ea typeface="+mn-ea"/>
          <a:cs typeface="+mn-cs"/>
        </a:defRPr>
      </a:lvl7pPr>
      <a:lvl8pPr marL="10596245" algn="l" defTabSz="3027680" rtl="0" eaLnBrk="1" latinLnBrk="0" hangingPunct="1">
        <a:defRPr sz="5960" kern="1200">
          <a:solidFill>
            <a:schemeClr val="tx1"/>
          </a:solidFill>
          <a:latin typeface="+mn-lt"/>
          <a:ea typeface="+mn-ea"/>
          <a:cs typeface="+mn-cs"/>
        </a:defRPr>
      </a:lvl8pPr>
      <a:lvl9pPr marL="12110085" algn="l" defTabSz="3027680"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emf"/><Relationship Id="rId8" Type="http://schemas.openxmlformats.org/officeDocument/2006/relationships/image" Target="../media/image8.png"/><Relationship Id="rId7" Type="http://schemas.openxmlformats.org/officeDocument/2006/relationships/image" Target="../media/image7.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5" Type="http://schemas.openxmlformats.org/officeDocument/2006/relationships/slideLayout" Target="../slideLayouts/slideLayout1.xml"/><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emf"/><Relationship Id="rId11" Type="http://schemas.openxmlformats.org/officeDocument/2006/relationships/image" Target="../media/image11.jpeg"/><Relationship Id="rId10" Type="http://schemas.openxmlformats.org/officeDocument/2006/relationships/image" Target="../media/image10.jpe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10">
          <a:fgClr>
            <a:srgbClr val="92D050"/>
          </a:fgClr>
          <a:bgClr>
            <a:schemeClr val="bg1"/>
          </a:bgClr>
        </a:patt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21456" y="202"/>
            <a:ext cx="3661468" cy="1917806"/>
          </a:xfrm>
          <a:prstGeom prst="rect">
            <a:avLst/>
          </a:prstGeom>
        </p:spPr>
      </p:pic>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18286" y="-20097"/>
            <a:ext cx="3204850" cy="2202865"/>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21649690" y="297180"/>
            <a:ext cx="4152900" cy="1203960"/>
          </a:xfrm>
          <a:prstGeom prst="rect">
            <a:avLst/>
          </a:prstGeom>
        </p:spPr>
      </p:pic>
      <p:pic>
        <p:nvPicPr>
          <p:cNvPr id="8" name="Immagin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767" y="485297"/>
            <a:ext cx="2053435" cy="1881338"/>
          </a:xfrm>
          <a:prstGeom prst="rect">
            <a:avLst/>
          </a:prstGeom>
        </p:spPr>
      </p:pic>
      <p:pic>
        <p:nvPicPr>
          <p:cNvPr id="9" name="Immagin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59755" y="184303"/>
            <a:ext cx="1942495" cy="2088670"/>
          </a:xfrm>
          <a:prstGeom prst="rect">
            <a:avLst/>
          </a:prstGeom>
        </p:spPr>
      </p:pic>
      <p:pic>
        <p:nvPicPr>
          <p:cNvPr id="10" name="Immagin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656175" y="745333"/>
            <a:ext cx="2857143" cy="628571"/>
          </a:xfrm>
          <a:prstGeom prst="rect">
            <a:avLst/>
          </a:prstGeom>
        </p:spPr>
      </p:pic>
      <p:pic>
        <p:nvPicPr>
          <p:cNvPr id="11" name="Immagin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099" y="184211"/>
            <a:ext cx="3790660" cy="1445189"/>
          </a:xfrm>
          <a:prstGeom prst="rect">
            <a:avLst/>
          </a:prstGeom>
        </p:spPr>
      </p:pic>
      <p:sp>
        <p:nvSpPr>
          <p:cNvPr id="12" name="CasellaDiTesto 11"/>
          <p:cNvSpPr txBox="1"/>
          <p:nvPr/>
        </p:nvSpPr>
        <p:spPr>
          <a:xfrm>
            <a:off x="4048125" y="2264410"/>
            <a:ext cx="25756870" cy="3991610"/>
          </a:xfrm>
          <a:prstGeom prst="rect">
            <a:avLst/>
          </a:prstGeom>
          <a:noFill/>
        </p:spPr>
        <p:txBody>
          <a:bodyPr wrap="square" rtlCol="0">
            <a:noAutofit/>
          </a:bodyPr>
          <a:lstStyle/>
          <a:p>
            <a:pPr algn="ctr"/>
            <a:r>
              <a:rPr lang="en-US" sz="8000" b="1" dirty="0" smtClean="0"/>
              <a:t>Dance </a:t>
            </a:r>
            <a:r>
              <a:rPr lang="en-US" sz="8000" b="1" dirty="0"/>
              <a:t>Movement Therapy and</a:t>
            </a:r>
            <a:r>
              <a:rPr lang="it-IT" altLang="en-US" sz="8000" b="1" dirty="0"/>
              <a:t> Wise Motion</a:t>
            </a:r>
            <a:r>
              <a:rPr lang="en-US" sz="8000" b="1" dirty="0" smtClean="0"/>
              <a:t> </a:t>
            </a:r>
            <a:r>
              <a:rPr lang="en-US" sz="8000" b="1" dirty="0"/>
              <a:t>to relieve long-term caregivers of emotional strain and cumulative </a:t>
            </a:r>
            <a:r>
              <a:rPr lang="en-US" sz="8000" b="1" dirty="0" smtClean="0"/>
              <a:t>stress</a:t>
            </a:r>
            <a:r>
              <a:rPr lang="it-IT" altLang="en-US" sz="8000" b="1" dirty="0" smtClean="0"/>
              <a:t>: the case of DanceCARE project.</a:t>
            </a:r>
            <a:endParaRPr lang="it-IT" altLang="en-US" sz="8000" b="1" dirty="0" smtClean="0"/>
          </a:p>
        </p:txBody>
      </p:sp>
      <p:sp>
        <p:nvSpPr>
          <p:cNvPr id="14" name="CasellaDiTesto 13"/>
          <p:cNvSpPr txBox="1"/>
          <p:nvPr/>
        </p:nvSpPr>
        <p:spPr>
          <a:xfrm>
            <a:off x="737235" y="8496300"/>
            <a:ext cx="5312410" cy="5514975"/>
          </a:xfrm>
          <a:prstGeom prst="rect">
            <a:avLst/>
          </a:prstGeom>
          <a:noFill/>
        </p:spPr>
        <p:txBody>
          <a:bodyPr wrap="square" rtlCol="0">
            <a:noAutofit/>
          </a:bodyPr>
          <a:lstStyle/>
          <a:p>
            <a:pPr algn="just"/>
            <a:r>
              <a:rPr lang="it-IT" altLang="en-US" sz="3200" b="1" u="sng" dirty="0"/>
              <a:t>CONCEPT </a:t>
            </a:r>
            <a:endParaRPr lang="it-IT" altLang="en-US" sz="3200" b="1" u="sng" dirty="0"/>
          </a:p>
          <a:p>
            <a:pPr algn="just"/>
            <a:r>
              <a:rPr lang="en-US" sz="2400" u="sng" dirty="0"/>
              <a:t>The </a:t>
            </a:r>
            <a:r>
              <a:rPr lang="en-US" sz="2400" u="sng" dirty="0" err="1"/>
              <a:t>DanceCARE</a:t>
            </a:r>
            <a:r>
              <a:rPr lang="en-US" sz="2400" u="sng" dirty="0"/>
              <a:t> project is an Erasmus+ initiative in the field of adult education focused on health</a:t>
            </a:r>
            <a:r>
              <a:rPr lang="en-US" sz="2400" dirty="0"/>
              <a:t>.</a:t>
            </a:r>
            <a:endParaRPr lang="en-US" sz="2400" dirty="0"/>
          </a:p>
          <a:p>
            <a:pPr algn="just"/>
            <a:r>
              <a:rPr lang="en-US" altLang="en-US" sz="2400" dirty="0"/>
              <a:t>https://dancecare-project.eu/</a:t>
            </a:r>
            <a:endParaRPr lang="en-US" altLang="en-US" sz="2400" dirty="0"/>
          </a:p>
          <a:p>
            <a:pPr algn="just"/>
            <a:endParaRPr lang="en-US" altLang="en-US" sz="2400" dirty="0"/>
          </a:p>
          <a:p>
            <a:pPr algn="just"/>
            <a:r>
              <a:rPr lang="en-US" altLang="en-US" sz="2400" dirty="0" smtClean="0"/>
              <a:t>According to the World Health Organization (WHO) reports, the number of care-dependent people worldwide is increasing every year, and a large percentage (almost 29%) of them are over 60. Co-existing chronic diseases are often associated with the need for health and social care for older adults. Moreover, the European Union's Long-Term Care (LTC) report (2021) underlines that ensuring sufficient numbers of qualified formal caregivers and providing support to informal caregivers of older people are key challenges in the European aging society.</a:t>
            </a:r>
            <a:endParaRPr lang="en-US" altLang="en-US" sz="2400" dirty="0" smtClean="0"/>
          </a:p>
          <a:p>
            <a:pPr algn="just"/>
            <a:r>
              <a:rPr lang="en-US" altLang="en-US" sz="2400" dirty="0" smtClean="0"/>
              <a:t>Both informal and formal care is demanding and LTC caregivers are often isolated and at risk psychological distress and depression. </a:t>
            </a:r>
            <a:endParaRPr lang="en-US" altLang="en-US" sz="2400" dirty="0" smtClean="0"/>
          </a:p>
          <a:p>
            <a:pPr algn="just"/>
            <a:r>
              <a:rPr lang="en-US" altLang="en-US" sz="2400" dirty="0" smtClean="0"/>
              <a:t>Caregiver BURDEN</a:t>
            </a:r>
            <a:r>
              <a:rPr lang="it-IT" altLang="en-US" sz="2400" dirty="0" smtClean="0"/>
              <a:t> </a:t>
            </a:r>
            <a:r>
              <a:rPr lang="it-IT" altLang="en-US" sz="2400" baseline="30000" dirty="0" smtClean="0"/>
              <a:t>1</a:t>
            </a:r>
            <a:r>
              <a:rPr lang="en-US" altLang="en-US" sz="2400" baseline="30000" dirty="0" smtClean="0"/>
              <a:t> </a:t>
            </a:r>
            <a:r>
              <a:rPr lang="en-US" altLang="en-US" sz="2400" dirty="0" smtClean="0"/>
              <a:t>is a specific form of stress that </a:t>
            </a:r>
            <a:r>
              <a:rPr lang="it-IT" altLang="en-US" sz="2400" dirty="0" smtClean="0"/>
              <a:t>we consider like a form of cumulative trauma. It </a:t>
            </a:r>
            <a:r>
              <a:rPr lang="en-US" altLang="en-US" sz="2400" dirty="0" smtClean="0"/>
              <a:t>tends to become chronic the longer the caring situation lasts and manifests itself in the most diverse and subjective forms: </a:t>
            </a:r>
            <a:endParaRPr lang="en-US" altLang="en-US" sz="2400" dirty="0" smtClean="0"/>
          </a:p>
          <a:p>
            <a:pPr algn="just"/>
            <a:r>
              <a:rPr lang="en-US" altLang="en-US" sz="2400" dirty="0" smtClean="0"/>
              <a:t>sleep problems, appetite problems, mood decline, attention and concentration difficulties, memory difficulties, irritability and anxiety, persistent worry, somatization symptoms, ease of falling ill.</a:t>
            </a:r>
            <a:endParaRPr lang="en-US" altLang="en-US" sz="2400" dirty="0" smtClean="0"/>
          </a:p>
          <a:p>
            <a:pPr algn="just"/>
            <a:endParaRPr lang="en-US" altLang="en-US" sz="2400" dirty="0" smtClean="0"/>
          </a:p>
          <a:p>
            <a:pPr algn="just"/>
            <a:r>
              <a:rPr lang="en-US" altLang="en-US" sz="2400" dirty="0" smtClean="0"/>
              <a:t>DanceCARE has addressed the need for support among long-term care (LTC) caregivers</a:t>
            </a:r>
            <a:r>
              <a:rPr lang="it-IT" altLang="en-US" sz="2400" dirty="0" smtClean="0"/>
              <a:t> of older people,</a:t>
            </a:r>
            <a:r>
              <a:rPr lang="en-US" altLang="en-US" sz="2400" dirty="0" smtClean="0"/>
              <a:t> by applying the </a:t>
            </a:r>
            <a:r>
              <a:rPr lang="en-US" altLang="en-US" sz="2400" b="1" dirty="0" smtClean="0"/>
              <a:t>embodied cognition</a:t>
            </a:r>
            <a:r>
              <a:rPr lang="en-US" altLang="en-US" sz="2400" dirty="0" smtClean="0"/>
              <a:t> approach</a:t>
            </a:r>
            <a:r>
              <a:rPr lang="it-IT" altLang="en-US" sz="2400" dirty="0" smtClean="0"/>
              <a:t> </a:t>
            </a:r>
            <a:r>
              <a:rPr lang="it-IT" altLang="en-US" sz="2400" baseline="30000" dirty="0" smtClean="0"/>
              <a:t>2</a:t>
            </a:r>
            <a:r>
              <a:rPr lang="en-US" altLang="en-US" sz="2400" baseline="30000" dirty="0" smtClean="0"/>
              <a:t> </a:t>
            </a:r>
            <a:r>
              <a:rPr lang="en-US" altLang="en-US" sz="2400" dirty="0" smtClean="0"/>
              <a:t>and offering group interventions and networking opportunities</a:t>
            </a:r>
            <a:r>
              <a:rPr lang="it-IT" altLang="en-US" sz="2400" dirty="0" smtClean="0"/>
              <a:t>. </a:t>
            </a:r>
            <a:endParaRPr lang="it-IT" altLang="en-US" sz="2400" dirty="0" smtClean="0"/>
          </a:p>
          <a:p>
            <a:pPr algn="just"/>
            <a:r>
              <a:rPr lang="en-US" altLang="en-US" sz="2400" dirty="0" smtClean="0"/>
              <a:t>Scientific community has long discussed the need to put bodily processes at the center of education, care and mental health. It could be argued that there is no comprehensive intervention that does not also take the body into account. </a:t>
            </a:r>
            <a:endParaRPr lang="en-US" altLang="en-US" sz="2400" dirty="0" smtClean="0"/>
          </a:p>
          <a:p>
            <a:pPr algn="just"/>
            <a:r>
              <a:rPr lang="en-US" altLang="en-US" sz="2400" dirty="0" smtClean="0"/>
              <a:t>This concept is slowly spreading and DanceCARE represents a valuable step towards a paradigm shift, adopting </a:t>
            </a:r>
            <a:r>
              <a:rPr lang="it-IT" altLang="en-US" sz="2400" dirty="0" smtClean="0"/>
              <a:t>the </a:t>
            </a:r>
            <a:r>
              <a:rPr lang="en-US" altLang="en-US" sz="2400" dirty="0" smtClean="0"/>
              <a:t>mind-body methodologies</a:t>
            </a:r>
            <a:r>
              <a:rPr lang="it-IT" altLang="en-US" sz="2400" dirty="0" smtClean="0"/>
              <a:t> of </a:t>
            </a:r>
            <a:r>
              <a:rPr lang="it-IT" altLang="en-US" sz="2400" i="1" u="sng" dirty="0" smtClean="0"/>
              <a:t>Dance Movement Therapy (DMT) </a:t>
            </a:r>
            <a:r>
              <a:rPr lang="it-IT" altLang="en-US" sz="2400" i="1" u="sng" baseline="30000" dirty="0" smtClean="0"/>
              <a:t>3</a:t>
            </a:r>
            <a:r>
              <a:rPr lang="it-IT" altLang="en-US" sz="2400" baseline="30000" dirty="0" smtClean="0"/>
              <a:t> </a:t>
            </a:r>
            <a:r>
              <a:rPr lang="it-IT" altLang="en-US" sz="2400" dirty="0" smtClean="0"/>
              <a:t>and </a:t>
            </a:r>
            <a:r>
              <a:rPr lang="it-IT" altLang="en-US" sz="2400" i="1" u="sng" dirty="0" smtClean="0"/>
              <a:t>Wise Motion (WM) </a:t>
            </a:r>
            <a:r>
              <a:rPr lang="it-IT" altLang="en-US" sz="2400" i="1" u="sng" baseline="30000" dirty="0" smtClean="0"/>
              <a:t>4 </a:t>
            </a:r>
            <a:r>
              <a:rPr lang="it-IT" altLang="en-US" sz="2400" dirty="0" smtClean="0"/>
              <a:t>.</a:t>
            </a:r>
            <a:endParaRPr lang="it-IT" altLang="en-US" sz="2400" dirty="0" smtClean="0"/>
          </a:p>
          <a:p>
            <a:pPr algn="just"/>
            <a:r>
              <a:rPr lang="en-US" altLang="en-US" sz="2400" dirty="0" smtClean="0"/>
              <a:t>This innovative blended program has also produced a series of short videos to support mind-body practices, which can be found on the dedicated YouTube channel:</a:t>
            </a:r>
            <a:r>
              <a:rPr lang="it-IT" altLang="en-US" sz="2400" dirty="0" smtClean="0"/>
              <a:t> </a:t>
            </a:r>
            <a:r>
              <a:rPr lang="en-US" altLang="en-US" sz="2400" dirty="0" smtClean="0"/>
              <a:t>https://www.youtube.com/@DanceCareErasmusProject</a:t>
            </a:r>
            <a:r>
              <a:rPr lang="it-IT" altLang="en-US" sz="2400" dirty="0" smtClean="0"/>
              <a:t> </a:t>
            </a:r>
            <a:endParaRPr lang="en-US" altLang="en-US" sz="2400" dirty="0" smtClean="0"/>
          </a:p>
          <a:p>
            <a:pPr algn="just"/>
            <a:endParaRPr lang="it-IT" sz="2400" dirty="0"/>
          </a:p>
        </p:txBody>
      </p:sp>
      <p:sp>
        <p:nvSpPr>
          <p:cNvPr id="3" name="Text Box 2"/>
          <p:cNvSpPr txBox="1"/>
          <p:nvPr/>
        </p:nvSpPr>
        <p:spPr>
          <a:xfrm>
            <a:off x="4421505" y="6009005"/>
            <a:ext cx="25486360" cy="583565"/>
          </a:xfrm>
          <a:prstGeom prst="rect">
            <a:avLst/>
          </a:prstGeom>
          <a:noFill/>
        </p:spPr>
        <p:txBody>
          <a:bodyPr wrap="square" rtlCol="0">
            <a:spAutoFit/>
          </a:bodyPr>
          <a:p>
            <a:pPr algn="ctr"/>
            <a:r>
              <a:rPr lang="it-IT" altLang="en-US" sz="3200"/>
              <a:t>Flavia Galassi  </a:t>
            </a:r>
            <a:r>
              <a:rPr lang="it-IT" altLang="en-US" sz="3200" baseline="30000"/>
              <a:t>1 2 </a:t>
            </a:r>
            <a:r>
              <a:rPr lang="it-IT" altLang="en-US" sz="3200"/>
              <a:t>, Sara Santini </a:t>
            </a:r>
            <a:r>
              <a:rPr lang="it-IT" altLang="en-US" sz="3200" baseline="30000"/>
              <a:t>1 </a:t>
            </a:r>
            <a:r>
              <a:rPr lang="it-IT" altLang="en-US" sz="3200"/>
              <a:t>, </a:t>
            </a:r>
            <a:r>
              <a:rPr lang="en-US" altLang="en-US" sz="3200"/>
              <a:t>Rosa-María Rodríguez-Jiménez</a:t>
            </a:r>
            <a:r>
              <a:rPr lang="it-IT" altLang="en-US" sz="3200"/>
              <a:t> </a:t>
            </a:r>
            <a:r>
              <a:rPr lang="it-IT" altLang="en-US" sz="3200" baseline="30000"/>
              <a:t>3 </a:t>
            </a:r>
            <a:r>
              <a:rPr lang="it-IT" altLang="en-US" sz="3200"/>
              <a:t>, </a:t>
            </a:r>
            <a:r>
              <a:rPr lang="en-US" altLang="en-US" sz="3200"/>
              <a:t>Marloes Shami - van Houten</a:t>
            </a:r>
            <a:r>
              <a:rPr lang="it-IT" altLang="en-US" sz="3200"/>
              <a:t> </a:t>
            </a:r>
            <a:r>
              <a:rPr lang="it-IT" altLang="en-US" sz="3200" baseline="30000"/>
              <a:t>4 </a:t>
            </a:r>
            <a:r>
              <a:rPr lang="it-IT" altLang="en-US" sz="3200"/>
              <a:t>, Hanna Poikonen </a:t>
            </a:r>
            <a:r>
              <a:rPr lang="it-IT" altLang="en-US" sz="3200" baseline="30000"/>
              <a:t>5 </a:t>
            </a:r>
            <a:endParaRPr lang="it-IT" altLang="en-US" sz="3200" baseline="30000"/>
          </a:p>
        </p:txBody>
      </p:sp>
      <p:sp>
        <p:nvSpPr>
          <p:cNvPr id="7" name="Text Box 6"/>
          <p:cNvSpPr txBox="1"/>
          <p:nvPr/>
        </p:nvSpPr>
        <p:spPr>
          <a:xfrm>
            <a:off x="4318635" y="6760210"/>
            <a:ext cx="25195530" cy="1785620"/>
          </a:xfrm>
          <a:prstGeom prst="rect">
            <a:avLst/>
          </a:prstGeom>
          <a:noFill/>
        </p:spPr>
        <p:txBody>
          <a:bodyPr wrap="square" rtlCol="0">
            <a:noAutofit/>
          </a:bodyPr>
          <a:p>
            <a:pPr algn="ctr"/>
            <a:r>
              <a:rPr lang="it-IT" altLang="en-US" sz="2000" baseline="30000"/>
              <a:t>1 </a:t>
            </a:r>
            <a:r>
              <a:rPr lang="en-US" altLang="en-US" sz="2000"/>
              <a:t>Centre for Socio-Economic Research on Aging, IRCCS-INRCA - National Institute of Health and Science on Aging, Ancona</a:t>
            </a:r>
            <a:r>
              <a:rPr lang="it-IT" altLang="en-US" sz="2000"/>
              <a:t>, </a:t>
            </a:r>
            <a:r>
              <a:rPr lang="en-US" altLang="en-US" sz="2000"/>
              <a:t>I</a:t>
            </a:r>
            <a:r>
              <a:rPr lang="it-IT" altLang="en-US" sz="2000"/>
              <a:t>taly</a:t>
            </a:r>
            <a:endParaRPr lang="en-US" altLang="en-US" sz="2000"/>
          </a:p>
          <a:p>
            <a:pPr algn="ctr"/>
            <a:r>
              <a:rPr lang="it-IT" altLang="en-US" sz="2000" baseline="30000"/>
              <a:t>2 </a:t>
            </a:r>
            <a:r>
              <a:rPr lang="it-IT" altLang="en-US" sz="2000"/>
              <a:t>Art Therapy Italiana (ATI) association, Via Barberia 13, Bologna, Italy</a:t>
            </a:r>
            <a:endParaRPr lang="it-IT" altLang="en-US" sz="2000"/>
          </a:p>
          <a:p>
            <a:pPr algn="ctr"/>
            <a:r>
              <a:rPr lang="it-IT" altLang="en-US" sz="2000" baseline="30000"/>
              <a:t>3 </a:t>
            </a:r>
            <a:r>
              <a:rPr lang="en-US" altLang="en-US" sz="2000"/>
              <a:t>Universidad Francisco de Vitoria, Madrid, Spain</a:t>
            </a:r>
            <a:r>
              <a:rPr lang="it-IT" altLang="en-US" sz="2000"/>
              <a:t> and </a:t>
            </a:r>
            <a:r>
              <a:rPr lang="en-US" altLang="en-US" sz="2000"/>
              <a:t>European Association of Dance Movement Therapy</a:t>
            </a:r>
            <a:r>
              <a:rPr lang="it-IT" altLang="en-US" sz="2000"/>
              <a:t> (EADMT)</a:t>
            </a:r>
            <a:endParaRPr lang="it-IT" altLang="en-US" sz="2000"/>
          </a:p>
          <a:p>
            <a:pPr algn="ctr"/>
            <a:r>
              <a:rPr lang="it-IT" altLang="en-US" sz="2000" baseline="30000"/>
              <a:t>4 </a:t>
            </a:r>
            <a:r>
              <a:rPr lang="en-US" altLang="en-US" sz="2000"/>
              <a:t>Leyden Academy on Vitality and Aging</a:t>
            </a:r>
            <a:r>
              <a:rPr lang="it-IT" altLang="en-US" sz="2000"/>
              <a:t>, Netherlands and </a:t>
            </a:r>
            <a:r>
              <a:rPr lang="en-US" altLang="en-US" sz="2000">
                <a:sym typeface="+mn-ea"/>
              </a:rPr>
              <a:t>European Association of Dance Movement Therapy</a:t>
            </a:r>
            <a:r>
              <a:rPr lang="it-IT" altLang="en-US" sz="2000">
                <a:sym typeface="+mn-ea"/>
              </a:rPr>
              <a:t> (EADMT)</a:t>
            </a:r>
            <a:endParaRPr lang="it-IT" altLang="en-US" sz="2000">
              <a:sym typeface="+mn-ea"/>
            </a:endParaRPr>
          </a:p>
          <a:p>
            <a:pPr algn="ctr"/>
            <a:r>
              <a:rPr lang="it-IT" altLang="en-US" sz="2000" baseline="30000"/>
              <a:t>5 </a:t>
            </a:r>
            <a:r>
              <a:rPr lang="en-US" altLang="en-US" sz="2000"/>
              <a:t>WiseMotion Community, Helsinki, Finland</a:t>
            </a:r>
            <a:endParaRPr lang="en-US" altLang="en-US" sz="2000"/>
          </a:p>
          <a:p>
            <a:pPr algn="ctr"/>
            <a:endParaRPr lang="en-US" altLang="en-US" sz="2000"/>
          </a:p>
          <a:p>
            <a:pPr algn="ctr"/>
            <a:endParaRPr lang="it-IT" altLang="en-US" sz="2000"/>
          </a:p>
        </p:txBody>
      </p:sp>
      <p:sp>
        <p:nvSpPr>
          <p:cNvPr id="15" name="Text Box 14"/>
          <p:cNvSpPr txBox="1"/>
          <p:nvPr/>
        </p:nvSpPr>
        <p:spPr>
          <a:xfrm>
            <a:off x="6774180" y="8495665"/>
            <a:ext cx="10888980" cy="4775200"/>
          </a:xfrm>
          <a:prstGeom prst="rect">
            <a:avLst/>
          </a:prstGeom>
          <a:noFill/>
        </p:spPr>
        <p:txBody>
          <a:bodyPr wrap="square" rtlCol="0">
            <a:noAutofit/>
          </a:bodyPr>
          <a:p>
            <a:r>
              <a:rPr lang="it-IT" altLang="en-US" sz="3200" b="1"/>
              <a:t>METHODS</a:t>
            </a:r>
            <a:endParaRPr lang="it-IT" altLang="en-US" sz="3200"/>
          </a:p>
          <a:p>
            <a:r>
              <a:rPr lang="it-IT" altLang="en-US" sz="2800" i="1"/>
              <a:t>Study Design</a:t>
            </a:r>
            <a:endParaRPr lang="it-IT" altLang="en-US" sz="2800" i="1"/>
          </a:p>
          <a:p>
            <a:r>
              <a:rPr lang="it-IT" altLang="en-US" sz="2400"/>
              <a:t>We adopted</a:t>
            </a:r>
            <a:r>
              <a:rPr lang="en-US" altLang="en-US" sz="2400"/>
              <a:t> a </a:t>
            </a:r>
            <a:r>
              <a:rPr lang="en-US" altLang="en-US" sz="2400" u="sng"/>
              <a:t>pre-post </a:t>
            </a:r>
            <a:r>
              <a:rPr lang="it-IT" altLang="en-US" sz="2400" u="sng"/>
              <a:t>convergent </a:t>
            </a:r>
            <a:r>
              <a:rPr lang="en-US" altLang="en-US" sz="2400" u="sng"/>
              <a:t>mixed-method</a:t>
            </a:r>
            <a:r>
              <a:rPr lang="en-US" altLang="en-US" sz="2400"/>
              <a:t> </a:t>
            </a:r>
            <a:r>
              <a:rPr lang="it-IT" altLang="en-US" sz="2400"/>
              <a:t>design </a:t>
            </a:r>
            <a:r>
              <a:rPr lang="it-IT" altLang="en-US" sz="2400" baseline="30000"/>
              <a:t>3</a:t>
            </a:r>
            <a:r>
              <a:rPr lang="en-US" altLang="en-US" sz="2400" baseline="30000"/>
              <a:t> </a:t>
            </a:r>
            <a:r>
              <a:rPr lang="en-US" altLang="en-US" sz="2400"/>
              <a:t>that</a:t>
            </a:r>
            <a:r>
              <a:rPr lang="it-IT" altLang="en-US" sz="2400"/>
              <a:t> combine quantitative and qualitative tools and</a:t>
            </a:r>
            <a:r>
              <a:rPr lang="en-US" altLang="en-US" sz="2400"/>
              <a:t> foresees three data collection waves:</a:t>
            </a:r>
            <a:endParaRPr lang="en-US" altLang="en-US" sz="2400"/>
          </a:p>
          <a:p>
            <a:pPr marL="342900" indent="-342900">
              <a:buFont typeface="Arial" panose="020B0604020202020204" pitchFamily="34" charset="0"/>
              <a:buChar char="•"/>
            </a:pPr>
            <a:r>
              <a:rPr lang="en-US" altLang="en-US" sz="2400"/>
              <a:t>At the baseline (T0) i.e. two weeks before the start of the training;</a:t>
            </a:r>
            <a:endParaRPr lang="en-US" altLang="en-US" sz="2400"/>
          </a:p>
          <a:p>
            <a:pPr marL="342900" indent="-342900">
              <a:buFont typeface="Arial" panose="020B0604020202020204" pitchFamily="34" charset="0"/>
              <a:buChar char="•"/>
            </a:pPr>
            <a:r>
              <a:rPr lang="en-US" altLang="en-US" sz="2400"/>
              <a:t>At mid-time (T1) i.e after the fourth session</a:t>
            </a:r>
            <a:endParaRPr lang="en-US" altLang="en-US" sz="2400"/>
          </a:p>
          <a:p>
            <a:pPr marL="342900" indent="-342900">
              <a:buFont typeface="Arial" panose="020B0604020202020204" pitchFamily="34" charset="0"/>
              <a:buChar char="•"/>
            </a:pPr>
            <a:r>
              <a:rPr lang="en-US" altLang="en-US" sz="2400"/>
              <a:t>Within two weeks from the conclusion of the intervention (T2) </a:t>
            </a:r>
            <a:endParaRPr lang="en-US" altLang="en-US" sz="2400"/>
          </a:p>
          <a:p>
            <a:r>
              <a:rPr lang="en-US" altLang="en-US" sz="2400"/>
              <a:t>At T0 and T2, caregivers completed a battery of validated psychometric tests and participated in a face-to-face</a:t>
            </a:r>
            <a:r>
              <a:rPr lang="it-IT" altLang="en-US" sz="2400"/>
              <a:t> (F2F)</a:t>
            </a:r>
            <a:r>
              <a:rPr lang="en-US" altLang="en-US" sz="2400"/>
              <a:t> interview.</a:t>
            </a:r>
            <a:endParaRPr lang="en-US" altLang="en-US" sz="2400"/>
          </a:p>
          <a:p>
            <a:r>
              <a:rPr lang="en-US" altLang="en-US" sz="2400"/>
              <a:t>The pilot project was closely monitored through participant observations and the collection of art-based and embodied materials</a:t>
            </a:r>
            <a:endParaRPr lang="en-US" altLang="en-US" sz="2400"/>
          </a:p>
          <a:p>
            <a:endParaRPr lang="it-IT" altLang="en-US" sz="2400"/>
          </a:p>
          <a:p>
            <a:r>
              <a:rPr lang="it-IT" altLang="en-US" sz="2400"/>
              <a:t>Picture 1 -Outline of the Study Design</a:t>
            </a:r>
            <a:endParaRPr lang="it-IT" altLang="en-US" sz="2400"/>
          </a:p>
        </p:txBody>
      </p:sp>
      <p:pic>
        <p:nvPicPr>
          <p:cNvPr id="16" name="Picture 15" descr="DanceCARE study design"/>
          <p:cNvPicPr>
            <a:picLocks noChangeAspect="1"/>
          </p:cNvPicPr>
          <p:nvPr/>
        </p:nvPicPr>
        <p:blipFill>
          <a:blip r:embed="rId8"/>
          <a:srcRect l="8208" t="21427" r="12395" b="8896"/>
          <a:stretch>
            <a:fillRect/>
          </a:stretch>
        </p:blipFill>
        <p:spPr>
          <a:xfrm>
            <a:off x="6774180" y="13582015"/>
            <a:ext cx="10654030" cy="5051425"/>
          </a:xfrm>
          <a:prstGeom prst="rect">
            <a:avLst/>
          </a:prstGeom>
        </p:spPr>
      </p:pic>
      <p:pic>
        <p:nvPicPr>
          <p:cNvPr id="19" name="Picture 18"/>
          <p:cNvPicPr>
            <a:picLocks noChangeAspect="1"/>
          </p:cNvPicPr>
          <p:nvPr/>
        </p:nvPicPr>
        <p:blipFill>
          <a:blip r:embed="rId9"/>
          <a:srcRect t="11702" r="8520"/>
          <a:stretch>
            <a:fillRect/>
          </a:stretch>
        </p:blipFill>
        <p:spPr>
          <a:xfrm>
            <a:off x="17643475" y="12368530"/>
            <a:ext cx="11452225" cy="6203315"/>
          </a:xfrm>
          <a:prstGeom prst="rect">
            <a:avLst/>
          </a:prstGeom>
        </p:spPr>
      </p:pic>
      <p:sp>
        <p:nvSpPr>
          <p:cNvPr id="20" name="Text Box 19"/>
          <p:cNvSpPr txBox="1"/>
          <p:nvPr/>
        </p:nvSpPr>
        <p:spPr>
          <a:xfrm>
            <a:off x="17826355" y="8948420"/>
            <a:ext cx="11526520" cy="3099435"/>
          </a:xfrm>
          <a:prstGeom prst="rect">
            <a:avLst/>
          </a:prstGeom>
          <a:noFill/>
        </p:spPr>
        <p:txBody>
          <a:bodyPr wrap="square" rtlCol="0">
            <a:noAutofit/>
          </a:bodyPr>
          <a:p>
            <a:r>
              <a:rPr lang="it-IT" altLang="en-US" sz="2400" u="sng"/>
              <a:t>MAIN RESEARCH QUESTION</a:t>
            </a:r>
            <a:r>
              <a:rPr lang="it-IT" altLang="en-US" sz="2400"/>
              <a:t>: </a:t>
            </a:r>
            <a:r>
              <a:rPr lang="en-US" altLang="en-US" sz="2400"/>
              <a:t>To what extent and how can the DanceCARE intervention change the perceived burden and depression levels of semi-formal and informal caregivers of older people with long-term care needs?</a:t>
            </a:r>
            <a:endParaRPr lang="en-US" altLang="en-US" sz="2400"/>
          </a:p>
          <a:p>
            <a:endParaRPr lang="en-US" altLang="en-US" sz="2400"/>
          </a:p>
          <a:p>
            <a:r>
              <a:rPr lang="en-US" altLang="en-US" sz="2400" u="sng"/>
              <a:t>Other research questions include:</a:t>
            </a:r>
            <a:r>
              <a:rPr lang="en-US" altLang="en-US" sz="2400"/>
              <a:t> whether the intervention also improves the quality of life of the elderly person receiving care, and whether the blended approach—which involves support through short online videos—is considered helpful and effective by the participants.</a:t>
            </a:r>
            <a:endParaRPr lang="en-US" altLang="en-US" sz="2400"/>
          </a:p>
        </p:txBody>
      </p:sp>
      <p:sp>
        <p:nvSpPr>
          <p:cNvPr id="21" name="Text Box 20"/>
          <p:cNvSpPr txBox="1"/>
          <p:nvPr/>
        </p:nvSpPr>
        <p:spPr>
          <a:xfrm>
            <a:off x="17826355" y="12044045"/>
            <a:ext cx="11527155" cy="582930"/>
          </a:xfrm>
          <a:prstGeom prst="rect">
            <a:avLst/>
          </a:prstGeom>
          <a:noFill/>
        </p:spPr>
        <p:txBody>
          <a:bodyPr wrap="square" rtlCol="0">
            <a:noAutofit/>
          </a:bodyPr>
          <a:p>
            <a:r>
              <a:rPr lang="it-IT" altLang="en-US" sz="2400"/>
              <a:t>Table 1 - target groups, data collection, tools and timing</a:t>
            </a:r>
            <a:endParaRPr lang="it-IT" altLang="en-US" sz="2400"/>
          </a:p>
        </p:txBody>
      </p:sp>
      <p:sp>
        <p:nvSpPr>
          <p:cNvPr id="22" name="Text Box 21"/>
          <p:cNvSpPr txBox="1"/>
          <p:nvPr/>
        </p:nvSpPr>
        <p:spPr>
          <a:xfrm>
            <a:off x="6982460" y="19316700"/>
            <a:ext cx="22113240" cy="3990340"/>
          </a:xfrm>
          <a:prstGeom prst="rect">
            <a:avLst/>
          </a:prstGeom>
          <a:noFill/>
        </p:spPr>
        <p:txBody>
          <a:bodyPr wrap="square" rtlCol="0">
            <a:noAutofit/>
          </a:bodyPr>
          <a:p>
            <a:r>
              <a:rPr lang="it-IT" altLang="en-US" sz="2800" b="1"/>
              <a:t>The DanceCARE program</a:t>
            </a:r>
            <a:endParaRPr lang="it-IT" altLang="en-US" sz="2800" b="1"/>
          </a:p>
          <a:p>
            <a:pPr algn="just"/>
            <a:r>
              <a:rPr lang="en-US" altLang="en-US" sz="2800"/>
              <a:t>The development of the intervention called "Body-mind education for stress relief", and the use of specific body-mind techniques was defined through the results of an online survey among 140 European dance movement therapists, followed by a focus-group involving 10 experts</a:t>
            </a:r>
            <a:r>
              <a:rPr lang="it-IT" altLang="en-US" sz="2800"/>
              <a:t>. A</a:t>
            </a:r>
            <a:r>
              <a:rPr lang="en-US" altLang="en-US" sz="2800"/>
              <a:t> literature review was also conducted on the emotional needs and soft skills that caregivers of older adults should develop to cope with stress</a:t>
            </a:r>
            <a:r>
              <a:rPr lang="it-IT" altLang="en-US" sz="2800"/>
              <a:t>.</a:t>
            </a:r>
            <a:endParaRPr lang="it-IT" altLang="en-US" sz="2800"/>
          </a:p>
          <a:p>
            <a:pPr algn="just"/>
            <a:r>
              <a:rPr lang="en-US" altLang="en-US" sz="2800"/>
              <a:t>Based on these results, </a:t>
            </a:r>
            <a:r>
              <a:rPr lang="en-US" altLang="en-US" sz="2800" b="1"/>
              <a:t>seven </a:t>
            </a:r>
            <a:r>
              <a:rPr lang="it-IT" altLang="en-US" sz="2800" b="1"/>
              <a:t>weekly </a:t>
            </a:r>
            <a:r>
              <a:rPr lang="en-US" altLang="en-US" sz="2800" b="1"/>
              <a:t>body-mind group sessions</a:t>
            </a:r>
            <a:r>
              <a:rPr lang="it-IT" altLang="en-US" sz="2800" b="1"/>
              <a:t>, </a:t>
            </a:r>
            <a:r>
              <a:rPr lang="en-US" altLang="en-US" sz="2800"/>
              <a:t>each lasting </a:t>
            </a:r>
            <a:r>
              <a:rPr lang="en-US" altLang="en-US" sz="2800" u="sng"/>
              <a:t>an hour and a half</a:t>
            </a:r>
            <a:r>
              <a:rPr lang="en-US" altLang="en-US" sz="2800"/>
              <a:t>, were developed</a:t>
            </a:r>
            <a:r>
              <a:rPr lang="it-IT" altLang="en-US" sz="2800"/>
              <a:t>: s</a:t>
            </a:r>
            <a:r>
              <a:rPr lang="en-US" altLang="en-US" sz="2800"/>
              <a:t>ome of the sessions draw on the neuroscientific principles of the WM method to promote physical relaxation and mindfulness, while others focus more on enhancing emotional and/or creative expression and are characteristic of the DMT approach.</a:t>
            </a:r>
            <a:endParaRPr lang="en-US" altLang="en-US" sz="2800"/>
          </a:p>
          <a:p>
            <a:pPr algn="just"/>
            <a:r>
              <a:rPr lang="en-US" altLang="en-US" sz="2800"/>
              <a:t>Guidelines for BM trainers</a:t>
            </a:r>
            <a:r>
              <a:rPr lang="it-IT" altLang="en-US" sz="2800"/>
              <a:t> and other users</a:t>
            </a:r>
            <a:r>
              <a:rPr lang="en-US" altLang="en-US" sz="2800"/>
              <a:t> have been developed and will be included in a handbook at the end of the project.</a:t>
            </a:r>
            <a:endParaRPr lang="en-US" altLang="en-US" sz="2800"/>
          </a:p>
        </p:txBody>
      </p:sp>
      <p:sp>
        <p:nvSpPr>
          <p:cNvPr id="23" name="Text Box 22"/>
          <p:cNvSpPr txBox="1"/>
          <p:nvPr/>
        </p:nvSpPr>
        <p:spPr>
          <a:xfrm>
            <a:off x="16294735" y="23505795"/>
            <a:ext cx="13408660" cy="810260"/>
          </a:xfrm>
          <a:prstGeom prst="rect">
            <a:avLst/>
          </a:prstGeom>
          <a:noFill/>
        </p:spPr>
        <p:txBody>
          <a:bodyPr wrap="square" rtlCol="0">
            <a:noAutofit/>
          </a:bodyPr>
          <a:p>
            <a:pPr algn="l"/>
            <a:r>
              <a:rPr lang="it-IT" altLang="en-US" sz="2000" i="1"/>
              <a:t>Pictures 2 and 3 - </a:t>
            </a:r>
            <a:r>
              <a:rPr lang="en-US" altLang="en-US" sz="2000" i="1"/>
              <a:t>The program's first field trial took place simultaneously in Italy, Greece, and Spain in late 2025.</a:t>
            </a:r>
            <a:endParaRPr lang="en-US" sz="2000" i="1"/>
          </a:p>
        </p:txBody>
      </p:sp>
      <p:pic>
        <p:nvPicPr>
          <p:cNvPr id="24" name="Picture 23" descr="IMG-20251030-WA0045 (1)"/>
          <p:cNvPicPr>
            <a:picLocks noChangeAspect="1"/>
          </p:cNvPicPr>
          <p:nvPr/>
        </p:nvPicPr>
        <p:blipFill>
          <a:blip r:embed="rId10"/>
          <a:srcRect t="30323" r="-1038" b="14385"/>
          <a:stretch>
            <a:fillRect/>
          </a:stretch>
        </p:blipFill>
        <p:spPr>
          <a:xfrm>
            <a:off x="16294735" y="24051895"/>
            <a:ext cx="6783070" cy="4933950"/>
          </a:xfrm>
          <a:prstGeom prst="rect">
            <a:avLst/>
          </a:prstGeom>
        </p:spPr>
      </p:pic>
      <p:pic>
        <p:nvPicPr>
          <p:cNvPr id="25" name="Picture 24" descr="IMG-20251030-WA0029 (1)"/>
          <p:cNvPicPr>
            <a:picLocks noChangeAspect="1"/>
          </p:cNvPicPr>
          <p:nvPr/>
        </p:nvPicPr>
        <p:blipFill>
          <a:blip r:embed="rId11"/>
          <a:stretch>
            <a:fillRect/>
          </a:stretch>
        </p:blipFill>
        <p:spPr>
          <a:xfrm>
            <a:off x="23171150" y="24052530"/>
            <a:ext cx="6532245" cy="4916805"/>
          </a:xfrm>
          <a:prstGeom prst="rect">
            <a:avLst/>
          </a:prstGeom>
          <a:ln>
            <a:solidFill>
              <a:schemeClr val="accent1"/>
            </a:solidFill>
          </a:ln>
        </p:spPr>
      </p:pic>
      <p:sp>
        <p:nvSpPr>
          <p:cNvPr id="26" name="Text Box 25"/>
          <p:cNvSpPr txBox="1"/>
          <p:nvPr/>
        </p:nvSpPr>
        <p:spPr>
          <a:xfrm>
            <a:off x="6995795" y="30718125"/>
            <a:ext cx="22256115" cy="5890260"/>
          </a:xfrm>
          <a:prstGeom prst="rect">
            <a:avLst/>
          </a:prstGeom>
          <a:noFill/>
        </p:spPr>
        <p:txBody>
          <a:bodyPr wrap="square" rtlCol="0">
            <a:noAutofit/>
          </a:bodyPr>
          <a:p>
            <a:r>
              <a:rPr lang="it-IT" altLang="en-US" sz="2800" b="1"/>
              <a:t>Results and KEY FINDINGS: </a:t>
            </a:r>
            <a:endParaRPr lang="it-IT" altLang="en-US" sz="2800" b="1"/>
          </a:p>
          <a:p>
            <a:r>
              <a:rPr lang="en-US" altLang="en-US" sz="2800"/>
              <a:t>A total of 37 care</a:t>
            </a:r>
            <a:r>
              <a:rPr lang="it-IT" altLang="en-US" sz="2800"/>
              <a:t>givers</a:t>
            </a:r>
            <a:r>
              <a:rPr lang="en-US" altLang="en-US" sz="2800"/>
              <a:t> took part in the pilot study</a:t>
            </a:r>
            <a:r>
              <a:rPr lang="it-IT" altLang="en-US" sz="2800"/>
              <a:t>: p</a:t>
            </a:r>
            <a:r>
              <a:rPr lang="en-US" altLang="en-US" sz="2800"/>
              <a:t>articipants were predominantly women (97.2%), with a mean age of 50.3 years; cared-for persons had a mean age of 84.6 years. </a:t>
            </a:r>
            <a:endParaRPr lang="en-US" altLang="en-US" sz="2800"/>
          </a:p>
          <a:p>
            <a:r>
              <a:rPr lang="en-US" altLang="en-US" sz="2800"/>
              <a:t>Baseline stress was high (mean=8.0/10)</a:t>
            </a:r>
            <a:r>
              <a:rPr lang="it-IT" altLang="en-US" sz="2800"/>
              <a:t>, and between pre and post measures, these are the key findings: </a:t>
            </a:r>
            <a:endParaRPr lang="en-US" altLang="en-US" sz="2800"/>
          </a:p>
          <a:p>
            <a:pPr marL="457200" indent="-457200">
              <a:buFont typeface="Arial" panose="020B0604020202020204" pitchFamily="34" charset="0"/>
              <a:buChar char="•"/>
            </a:pPr>
            <a:r>
              <a:rPr lang="it-IT" altLang="en-US" sz="2800"/>
              <a:t>BDI </a:t>
            </a:r>
            <a:r>
              <a:rPr lang="it-IT" altLang="en-US" sz="2800" baseline="30000"/>
              <a:t>5 </a:t>
            </a:r>
            <a:r>
              <a:rPr lang="it-IT" altLang="en-US" sz="2800"/>
              <a:t>report s</a:t>
            </a:r>
            <a:r>
              <a:rPr lang="en-US" altLang="en-US" sz="2800"/>
              <a:t>tatistically significant </a:t>
            </a:r>
            <a:r>
              <a:rPr lang="it-IT" altLang="en-US" sz="2800"/>
              <a:t>decrease</a:t>
            </a:r>
            <a:r>
              <a:rPr lang="en-US" altLang="en-US" sz="2800"/>
              <a:t> in the </a:t>
            </a:r>
            <a:r>
              <a:rPr lang="it-IT" altLang="en-US" sz="2800"/>
              <a:t>depression scores</a:t>
            </a:r>
            <a:r>
              <a:rPr lang="en-US" altLang="en-US" sz="2800"/>
              <a:t> </a:t>
            </a:r>
            <a:endParaRPr lang="en-US" altLang="en-US" sz="2800"/>
          </a:p>
          <a:p>
            <a:pPr marL="457200" indent="-457200">
              <a:buFont typeface="Arial" panose="020B0604020202020204" pitchFamily="34" charset="0"/>
              <a:buChar char="•"/>
            </a:pPr>
            <a:r>
              <a:rPr lang="it-IT" altLang="en-US" sz="2800"/>
              <a:t>ZBI </a:t>
            </a:r>
            <a:r>
              <a:rPr lang="it-IT" altLang="en-US" sz="2800" baseline="30000"/>
              <a:t>6 </a:t>
            </a:r>
            <a:r>
              <a:rPr lang="it-IT" altLang="en-US" sz="2800"/>
              <a:t>report </a:t>
            </a:r>
            <a:r>
              <a:rPr lang="en-US" altLang="en-US" sz="2800"/>
              <a:t>slight decrease in </a:t>
            </a:r>
            <a:r>
              <a:rPr lang="it-IT" altLang="en-US" sz="2800"/>
              <a:t>the level of burden</a:t>
            </a:r>
            <a:endParaRPr lang="it-IT" altLang="en-US" sz="2800"/>
          </a:p>
          <a:p>
            <a:pPr marL="457200" indent="-457200">
              <a:buFont typeface="Arial" panose="020B0604020202020204" pitchFamily="34" charset="0"/>
              <a:buChar char="•"/>
            </a:pPr>
            <a:r>
              <a:rPr lang="it-IT" altLang="en-US" sz="2800"/>
              <a:t>CBI </a:t>
            </a:r>
            <a:r>
              <a:rPr lang="it-IT" altLang="en-US" sz="2800" baseline="30000"/>
              <a:t>7 </a:t>
            </a:r>
            <a:r>
              <a:rPr lang="it-IT" altLang="en-US" sz="2800"/>
              <a:t>doesn’t report any particular change in the overall dimensions (objective, psychological, physical,social and emotional)</a:t>
            </a:r>
            <a:endParaRPr lang="it-IT" altLang="en-US" sz="2800"/>
          </a:p>
          <a:p>
            <a:pPr indent="0">
              <a:buFont typeface="Arial" panose="020B0604020202020204" pitchFamily="34" charset="0"/>
              <a:buNone/>
            </a:pPr>
            <a:endParaRPr lang="it-IT" altLang="en-US" sz="2800"/>
          </a:p>
          <a:p>
            <a:pPr indent="0">
              <a:buFont typeface="Arial" panose="020B0604020202020204" pitchFamily="34" charset="0"/>
              <a:buNone/>
            </a:pPr>
            <a:r>
              <a:rPr lang="en-US" altLang="en-US" sz="2800"/>
              <a:t>Given that the stress burden on </a:t>
            </a:r>
            <a:r>
              <a:rPr lang="it-IT" altLang="en-US" sz="2800"/>
              <a:t>l</a:t>
            </a:r>
            <a:r>
              <a:rPr lang="en-US" altLang="en-US" sz="2800"/>
              <a:t>ong-term</a:t>
            </a:r>
            <a:r>
              <a:rPr lang="it-IT" altLang="en-US" sz="2800"/>
              <a:t> caregivers</a:t>
            </a:r>
            <a:r>
              <a:rPr lang="en-US" altLang="en-US" sz="2800"/>
              <a:t>, akin to cumulative trauma, and therefore typically increases gradually and continuously, we can say that even maintaining the same level or a statistically </a:t>
            </a:r>
            <a:r>
              <a:rPr lang="it-IT" altLang="en-US" sz="2800"/>
              <a:t>not </a:t>
            </a:r>
            <a:r>
              <a:rPr lang="en-US" altLang="en-US" sz="2800"/>
              <a:t>significant reduction in the burden can be viewed as positive and encouraging outcomes.</a:t>
            </a:r>
            <a:endParaRPr lang="en-US" altLang="en-US" sz="2800"/>
          </a:p>
          <a:p>
            <a:r>
              <a:rPr lang="it-IT" altLang="en-US" sz="2800"/>
              <a:t>Qualitative findings from i</a:t>
            </a:r>
            <a:r>
              <a:rPr lang="en-US" altLang="en-US" sz="2800"/>
              <a:t>nterviews </a:t>
            </a:r>
            <a:r>
              <a:rPr lang="it-IT" altLang="en-US" sz="2800"/>
              <a:t>and collected art-based materials, </a:t>
            </a:r>
            <a:r>
              <a:rPr lang="en-US" altLang="en-US" sz="2800"/>
              <a:t>confirmed </a:t>
            </a:r>
            <a:r>
              <a:rPr lang="it-IT" altLang="en-US" sz="2800"/>
              <a:t>and reinforced </a:t>
            </a:r>
            <a:r>
              <a:rPr lang="en-US" altLang="en-US" sz="2800"/>
              <a:t>these findings: caregivers reported feeling calmer, more supported and more able to identify bodily signs of stress. Where workload scores were higher, some interpreted this as a sign of greater awareness rather than a worsening of the situation.</a:t>
            </a:r>
            <a:endParaRPr lang="en-US" altLang="en-US" sz="2800"/>
          </a:p>
        </p:txBody>
      </p:sp>
      <p:sp>
        <p:nvSpPr>
          <p:cNvPr id="29" name="Text Box 28"/>
          <p:cNvSpPr txBox="1"/>
          <p:nvPr/>
        </p:nvSpPr>
        <p:spPr>
          <a:xfrm>
            <a:off x="818515" y="36608385"/>
            <a:ext cx="28433395" cy="1938655"/>
          </a:xfrm>
          <a:prstGeom prst="rect">
            <a:avLst/>
          </a:prstGeom>
          <a:noFill/>
        </p:spPr>
        <p:txBody>
          <a:bodyPr wrap="square" rtlCol="0">
            <a:noAutofit/>
          </a:bodyPr>
          <a:p>
            <a:r>
              <a:rPr lang="it-IT" altLang="en-US" sz="2800" b="1"/>
              <a:t>CONCLUSIONS: </a:t>
            </a:r>
            <a:endParaRPr lang="it-IT" altLang="en-US" sz="2800" b="1"/>
          </a:p>
          <a:p>
            <a:r>
              <a:rPr lang="en-US" altLang="en-US" sz="2800"/>
              <a:t>Overall, the DanceCARE programme demonstrates that a relatively brief body</a:t>
            </a:r>
            <a:r>
              <a:rPr lang="it-IT" altLang="en-US" sz="2800"/>
              <a:t>-</a:t>
            </a:r>
            <a:r>
              <a:rPr lang="en-US" altLang="en-US" sz="2800"/>
              <a:t>mind psych</a:t>
            </a:r>
            <a:r>
              <a:rPr lang="it-IT" altLang="en-US" sz="2800"/>
              <a:t>o</a:t>
            </a:r>
            <a:r>
              <a:rPr lang="en-US" altLang="en-US" sz="2800"/>
              <a:t>educational intervention can significantly reduce depressive symptoms in lon</a:t>
            </a:r>
            <a:r>
              <a:rPr lang="it-IT" altLang="en-US" sz="2800"/>
              <a:t>g-</a:t>
            </a:r>
            <a:r>
              <a:rPr lang="en-US" altLang="en-US" sz="2800"/>
              <a:t>term informal caregivers and foster embodied sel</a:t>
            </a:r>
            <a:r>
              <a:rPr lang="it-IT" altLang="en-US" sz="2800"/>
              <a:t>f-</a:t>
            </a:r>
            <a:r>
              <a:rPr lang="en-US" altLang="en-US" sz="2800"/>
              <a:t>awareness, social connection, and creative coping. In the future, it would be interesting to repeat the study and expand the sample population. Furthermore, incorporating biological measures of stress could generally strengthen this type of innovative intervention.</a:t>
            </a:r>
            <a:endParaRPr lang="en-US" altLang="en-US" sz="2800"/>
          </a:p>
        </p:txBody>
      </p:sp>
      <p:sp>
        <p:nvSpPr>
          <p:cNvPr id="30" name="Text Box 29"/>
          <p:cNvSpPr txBox="1"/>
          <p:nvPr/>
        </p:nvSpPr>
        <p:spPr>
          <a:xfrm>
            <a:off x="817880" y="39242365"/>
            <a:ext cx="28434030" cy="3317875"/>
          </a:xfrm>
          <a:prstGeom prst="rect">
            <a:avLst/>
          </a:prstGeom>
          <a:noFill/>
        </p:spPr>
        <p:txBody>
          <a:bodyPr wrap="square" rtlCol="0">
            <a:noAutofit/>
          </a:bodyPr>
          <a:p>
            <a:r>
              <a:rPr lang="it-IT" altLang="en-US" sz="2000" b="1" u="sng"/>
              <a:t>REFERENCIES:</a:t>
            </a:r>
            <a:endParaRPr lang="it-IT" altLang="en-US" sz="2000" b="1" u="sng"/>
          </a:p>
          <a:p>
            <a:r>
              <a:rPr lang="it-IT" altLang="en-US" sz="2000"/>
              <a:t>[1] </a:t>
            </a:r>
            <a:r>
              <a:rPr lang="en-US" altLang="en-US" sz="2000"/>
              <a:t>Del-Pino-Casado, R., Rodríguez Cardosa, M., López-Martínez, C., &amp; Orgeta, V. (2019). The association between subjective caregiver burden and depressive symptoms in carers of older relatives: A systematic review and meta-analysis. PLoS ONE, 14(5), e0217648. https://doi.org/10.1371/journal.pone.0217648</a:t>
            </a:r>
            <a:endParaRPr lang="en-US" altLang="en-US" sz="2000"/>
          </a:p>
          <a:p>
            <a:r>
              <a:rPr lang="it-IT" altLang="en-US" sz="2000"/>
              <a:t>[2] </a:t>
            </a:r>
            <a:r>
              <a:rPr lang="en-US" altLang="en-US" sz="2000">
                <a:sym typeface="+mn-ea"/>
              </a:rPr>
              <a:t>Foglia, L. and Wilson, R.A. (2013). Embodied cognition. Wiley Interdisciplinary Reviews: Cognitive Science, 4(3), pp.319–325.</a:t>
            </a:r>
            <a:endParaRPr lang="en-US" altLang="en-US" sz="2000">
              <a:sym typeface="+mn-ea"/>
            </a:endParaRPr>
          </a:p>
          <a:p>
            <a:r>
              <a:rPr lang="it-IT" altLang="en-US" sz="2000">
                <a:sym typeface="+mn-ea"/>
              </a:rPr>
              <a:t>[3] </a:t>
            </a:r>
            <a:r>
              <a:rPr lang="en-US" altLang="en-US" sz="2000"/>
              <a:t>https://eadmt.com/</a:t>
            </a:r>
            <a:endParaRPr lang="en-US" altLang="en-US" sz="2000"/>
          </a:p>
          <a:p>
            <a:r>
              <a:rPr lang="it-IT" altLang="en-US" sz="2000"/>
              <a:t>[4] </a:t>
            </a:r>
            <a:r>
              <a:rPr lang="en-US" altLang="en-US" sz="2000"/>
              <a:t>https://wisemotionco.com/</a:t>
            </a:r>
            <a:endParaRPr lang="en-US" altLang="en-US" sz="2000"/>
          </a:p>
          <a:p>
            <a:r>
              <a:rPr lang="it-IT" altLang="en-US" sz="2000">
                <a:sym typeface="+mn-ea"/>
              </a:rPr>
              <a:t>[5] </a:t>
            </a:r>
            <a:r>
              <a:rPr lang="en-US" altLang="en-US" sz="2000"/>
              <a:t>Katz-Buonincontro, J. (2024). Convergent mixed methods designs. In J. Katz-Buonincontro, How to mix methods: A guide to sequential, convergent, and experimental research designs (pp. 73–82). American Psychological Association. https://doi.org/10.1037/0000404-005</a:t>
            </a:r>
            <a:endParaRPr lang="en-US" altLang="en-US" sz="2000"/>
          </a:p>
          <a:p>
            <a:r>
              <a:rPr lang="it-IT" altLang="en-US" sz="2000"/>
              <a:t>[6]</a:t>
            </a:r>
            <a:r>
              <a:rPr lang="en-US" altLang="en-US" sz="2000"/>
              <a:t>Zarit, S.H., Reever, K.E. and Bach-Peterson, J. (1980). Relatives of the impaired elderly: Correlates of feelings of burden. The Gerontologist, 20(6), pp.649–655. https://doi.org/10.1093/geront/20.6.649</a:t>
            </a:r>
            <a:endParaRPr lang="en-US" altLang="en-US" sz="2000"/>
          </a:p>
          <a:p>
            <a:r>
              <a:rPr lang="en-US" altLang="en-US" sz="2000"/>
              <a:t>Novak, M. and Guest, C. (1989). Application of a multidimensional caregiver burden inventory. The Gerontologist, 29(6), pp.798–803. https://doi.org/10.1093/geront/29.6.798</a:t>
            </a:r>
            <a:endParaRPr lang="en-US" altLang="en-US" sz="2000"/>
          </a:p>
          <a:p>
            <a:r>
              <a:rPr lang="it-IT" altLang="en-US" sz="2000"/>
              <a:t>[7] </a:t>
            </a:r>
            <a:r>
              <a:rPr lang="en-US" altLang="en-US" sz="2000"/>
              <a:t>Beck, A.T., Ward, C.H., Mendelson, M., Mock, J. and Erbaugh, J. (1961). An inventory for measuring depression. Archives of General Psychiatry, 4, pp.561–571. https://doi.org/10.1001/archpsyc.1961.01710120031004</a:t>
            </a:r>
            <a:endParaRPr lang="en-US" altLang="en-US" sz="2000"/>
          </a:p>
        </p:txBody>
      </p:sp>
      <p:sp>
        <p:nvSpPr>
          <p:cNvPr id="13" name="Text Box 12"/>
          <p:cNvSpPr txBox="1"/>
          <p:nvPr/>
        </p:nvSpPr>
        <p:spPr>
          <a:xfrm>
            <a:off x="6982460" y="22943185"/>
            <a:ext cx="8936355" cy="460375"/>
          </a:xfrm>
          <a:prstGeom prst="rect">
            <a:avLst/>
          </a:prstGeom>
          <a:noFill/>
        </p:spPr>
        <p:txBody>
          <a:bodyPr wrap="square" rtlCol="0">
            <a:spAutoFit/>
          </a:bodyPr>
          <a:p>
            <a:r>
              <a:rPr lang="it-IT" altLang="en-US" sz="2000" i="1"/>
              <a:t>T</a:t>
            </a:r>
            <a:r>
              <a:rPr lang="it-IT" altLang="en-US" sz="2400" i="1"/>
              <a:t>able 2- Body-mind education for stress relief program</a:t>
            </a:r>
            <a:endParaRPr lang="it-IT" altLang="en-US" sz="2400" i="1"/>
          </a:p>
        </p:txBody>
      </p:sp>
      <p:pic>
        <p:nvPicPr>
          <p:cNvPr id="17" name="Picture 16"/>
          <p:cNvPicPr>
            <a:picLocks noChangeAspect="1"/>
          </p:cNvPicPr>
          <p:nvPr/>
        </p:nvPicPr>
        <p:blipFill>
          <a:blip r:embed="rId12"/>
          <a:stretch>
            <a:fillRect/>
          </a:stretch>
        </p:blipFill>
        <p:spPr>
          <a:xfrm>
            <a:off x="7005955" y="23605490"/>
            <a:ext cx="9282430" cy="6762750"/>
          </a:xfrm>
          <a:prstGeom prst="rect">
            <a:avLst/>
          </a:prstGeom>
        </p:spPr>
      </p:pic>
      <p:pic>
        <p:nvPicPr>
          <p:cNvPr id="18" name="Picture 17" descr="DanceCARE8"/>
          <p:cNvPicPr>
            <a:picLocks noChangeAspect="1"/>
          </p:cNvPicPr>
          <p:nvPr/>
        </p:nvPicPr>
        <p:blipFill>
          <a:blip r:embed="rId13"/>
          <a:stretch>
            <a:fillRect/>
          </a:stretch>
        </p:blipFill>
        <p:spPr>
          <a:xfrm>
            <a:off x="0" y="1697990"/>
            <a:ext cx="4894580" cy="4894580"/>
          </a:xfrm>
          <a:prstGeom prst="rect">
            <a:avLst/>
          </a:prstGeom>
        </p:spPr>
      </p:pic>
      <p:pic>
        <p:nvPicPr>
          <p:cNvPr id="27" name="Picture 26"/>
          <p:cNvPicPr>
            <a:picLocks noChangeAspect="1"/>
          </p:cNvPicPr>
          <p:nvPr/>
        </p:nvPicPr>
        <p:blipFill>
          <a:blip r:embed="rId14"/>
          <a:stretch>
            <a:fillRect/>
          </a:stretch>
        </p:blipFill>
        <p:spPr>
          <a:xfrm>
            <a:off x="737235" y="31506795"/>
            <a:ext cx="4640580" cy="4640580"/>
          </a:xfrm>
          <a:prstGeom prst="rect">
            <a:avLst/>
          </a:prstGeom>
        </p:spPr>
      </p:pic>
    </p:spTree>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8119</Words>
  <Application>WPS Presentation</Application>
  <PresentationFormat>Personalizzato</PresentationFormat>
  <Paragraphs>76</Paragraphs>
  <Slides>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Arial</vt:lpstr>
      <vt:lpstr>SimSun</vt:lpstr>
      <vt:lpstr>Wingdings</vt:lpstr>
      <vt:lpstr>Calibri</vt:lpstr>
      <vt:lpstr>Microsoft YaHei</vt:lpstr>
      <vt:lpstr>Arial Unicode MS</vt:lpstr>
      <vt:lpstr>Calibri Light</vt:lpstr>
      <vt:lpstr>Tema di Office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GALASSI FLAVIA</dc:creator>
  <cp:lastModifiedBy>Flavia Galassi</cp:lastModifiedBy>
  <cp:revision>17</cp:revision>
  <dcterms:created xsi:type="dcterms:W3CDTF">2026-05-09T16:40:00Z</dcterms:created>
  <dcterms:modified xsi:type="dcterms:W3CDTF">2026-05-22T06:24:11Z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8E98D04396BE4462A9EBEBA74FADE23F_12</vt:lpwstr>
  </property>
  <property fmtid="{D5CDD505-2E9C-101B-9397-08002B2CF9AE}" pid="3" name="KSOProductBuildVer">
    <vt:lpwstr>1033-12.2.0.22549</vt:lpwstr>
  </property>
</Properties>
</file>